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319" r:id="rId2"/>
    <p:sldId id="320" r:id="rId3"/>
    <p:sldId id="331" r:id="rId4"/>
    <p:sldId id="321" r:id="rId5"/>
    <p:sldId id="328" r:id="rId6"/>
    <p:sldId id="332" r:id="rId7"/>
    <p:sldId id="322" r:id="rId8"/>
    <p:sldId id="326" r:id="rId9"/>
    <p:sldId id="345" r:id="rId10"/>
    <p:sldId id="325" r:id="rId11"/>
    <p:sldId id="333" r:id="rId12"/>
    <p:sldId id="262" r:id="rId13"/>
    <p:sldId id="263" r:id="rId14"/>
    <p:sldId id="334" r:id="rId15"/>
    <p:sldId id="335" r:id="rId16"/>
    <p:sldId id="341" r:id="rId17"/>
    <p:sldId id="343" r:id="rId18"/>
    <p:sldId id="329" r:id="rId19"/>
    <p:sldId id="336" r:id="rId20"/>
    <p:sldId id="344" r:id="rId21"/>
    <p:sldId id="264" r:id="rId22"/>
    <p:sldId id="337" r:id="rId23"/>
    <p:sldId id="339" r:id="rId24"/>
    <p:sldId id="338" r:id="rId25"/>
    <p:sldId id="340" r:id="rId26"/>
    <p:sldId id="342" r:id="rId27"/>
    <p:sldId id="292" r:id="rId28"/>
  </p:sldIdLst>
  <p:sldSz cx="9144000" cy="5143500" type="screen16x9"/>
  <p:notesSz cx="6858000" cy="9144000"/>
  <p:embeddedFontLs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F9C58E-FB5B-40FE-9740-AFFD01A44DA5}">
  <a:tblStyle styleId="{49F9C58E-FB5B-40FE-9740-AFFD01A44D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000E1F-B46F-4BCF-9FA8-E333B639766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1"/>
    <p:restoredTop sz="78095"/>
  </p:normalViewPr>
  <p:slideViewPr>
    <p:cSldViewPr snapToGrid="0">
      <p:cViewPr varScale="1">
        <p:scale>
          <a:sx n="131" d="100"/>
          <a:sy n="131" d="100"/>
        </p:scale>
        <p:origin x="4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9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86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Difference between variance and standard deviation: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=CVF9lr9mpes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Variance is commonly used in statistical theory, but not run of the mill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85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9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 deviation vs standard error: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=A82brFpdr9g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 is not necessarily a measure of the variation of the data you measured.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761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13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59aa1f6a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59aa1f6a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45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7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3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x-axis to show real numbers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399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 = observed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 = sample mean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Sigma = sample </a:t>
            </a:r>
            <a:r>
              <a:rPr lang="en-US" dirty="0" err="1"/>
              <a:t>sd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275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218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b59aa1f6a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b59aa1f6a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08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8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42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Selection bias: political pollsters using landlines to sample voting population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84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59aa1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59aa1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Binary variable: categorical variable with one of two possible outcomes. Sometimes called “dummy” variable.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457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59aa1f6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59aa1f6a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59aa1f6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59aa1f6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FB26-8845-B844-A023-D323CAE8E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Statistical Tools and Concepts for Molecular Biologists</a:t>
            </a:r>
            <a:endParaRPr lang="en-US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479F2299-BC1E-A666-0DDC-68F1B5F8AB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332050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into Insights </a:t>
            </a:r>
            <a:r>
              <a:rPr lang="en"/>
              <a:t>Part 1: Summary </a:t>
            </a:r>
            <a:r>
              <a:rPr lang="en" dirty="0"/>
              <a:t>Statistics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0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Descriptive Statistics: Data Summaries</a:t>
            </a:r>
            <a:endParaRPr lang="en-US" sz="1400" dirty="0"/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24289366-E344-3A5D-642F-30693B05D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5278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Mean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Median</a:t>
            </a:r>
          </a:p>
          <a:p>
            <a:pPr indent="-381000"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</a:rPr>
              <a:t>Variability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Extreme values (min, max)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6980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Types of random variables/data that we collect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CC13FA-AE54-6B32-8C35-8DFB632AB875}"/>
              </a:ext>
            </a:extLst>
          </p:cNvPr>
          <p:cNvGrpSpPr/>
          <p:nvPr/>
        </p:nvGrpSpPr>
        <p:grpSpPr>
          <a:xfrm>
            <a:off x="399055" y="1650121"/>
            <a:ext cx="8397589" cy="3307801"/>
            <a:chOff x="399055" y="1027546"/>
            <a:chExt cx="8397589" cy="3307801"/>
          </a:xfrm>
        </p:grpSpPr>
        <p:pic>
          <p:nvPicPr>
            <p:cNvPr id="80" name="Google Shape;80;p17"/>
            <p:cNvPicPr preferRelativeResize="0"/>
            <p:nvPr/>
          </p:nvPicPr>
          <p:blipFill rotWithShape="1">
            <a:blip r:embed="rId3">
              <a:alphaModFix/>
            </a:blip>
            <a:srcRect t="39655"/>
            <a:stretch/>
          </p:blipFill>
          <p:spPr>
            <a:xfrm>
              <a:off x="407477" y="1027546"/>
              <a:ext cx="8254285" cy="2293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20C2C8-F80A-1B06-220B-8943EF49EFFA}"/>
                </a:ext>
              </a:extLst>
            </p:cNvPr>
            <p:cNvSpPr txBox="1"/>
            <p:nvPr/>
          </p:nvSpPr>
          <p:spPr>
            <a:xfrm>
              <a:off x="399055" y="3135018"/>
              <a:ext cx="2307240" cy="120032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600" b="1" dirty="0"/>
                <a:t>Real (Decimal) values</a:t>
              </a:r>
              <a:endParaRPr lang="en-US" dirty="0"/>
            </a:p>
            <a:p>
              <a:pPr algn="ctr"/>
              <a:r>
                <a:rPr lang="en-US" dirty="0"/>
                <a:t>Height</a:t>
              </a:r>
            </a:p>
            <a:p>
              <a:pPr algn="ctr"/>
              <a:r>
                <a:rPr lang="en-US" dirty="0"/>
                <a:t>ICC signal intensity</a:t>
              </a:r>
            </a:p>
            <a:p>
              <a:pPr algn="ctr"/>
              <a:r>
                <a:rPr lang="en-US" dirty="0"/>
                <a:t>Normalized Gene expression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DD4179-BDAE-6B0B-7864-7F7BFED26AB5}"/>
                </a:ext>
              </a:extLst>
            </p:cNvPr>
            <p:cNvSpPr txBox="1"/>
            <p:nvPr/>
          </p:nvSpPr>
          <p:spPr>
            <a:xfrm>
              <a:off x="2822283" y="3131050"/>
              <a:ext cx="1806905" cy="98488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en-US" sz="1600" b="1" dirty="0"/>
                <a:t>Integer values</a:t>
              </a:r>
            </a:p>
            <a:p>
              <a:pPr algn="ctr"/>
              <a:r>
                <a:rPr lang="en-US" dirty="0"/>
                <a:t>People</a:t>
              </a:r>
            </a:p>
            <a:p>
              <a:pPr algn="ctr"/>
              <a:r>
                <a:rPr lang="en-US" dirty="0"/>
                <a:t>Marker positive cells</a:t>
              </a:r>
            </a:p>
            <a:p>
              <a:pPr algn="ctr"/>
              <a:r>
                <a:rPr lang="en-US" dirty="0"/>
                <a:t>Transcript number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D09AEC-9861-42A2-F048-691CE330E4AB}"/>
                </a:ext>
              </a:extLst>
            </p:cNvPr>
            <p:cNvSpPr txBox="1"/>
            <p:nvPr/>
          </p:nvSpPr>
          <p:spPr>
            <a:xfrm>
              <a:off x="6790967" y="3118420"/>
              <a:ext cx="2005677" cy="120032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en-US" sz="1600" b="1" dirty="0"/>
                <a:t>Ranked Groups</a:t>
              </a:r>
            </a:p>
            <a:p>
              <a:pPr algn="ctr"/>
              <a:r>
                <a:rPr lang="en-US" dirty="0"/>
                <a:t>High school/B.S./PhD</a:t>
              </a:r>
            </a:p>
            <a:p>
              <a:pPr algn="ctr"/>
              <a:r>
                <a:rPr lang="en-US" dirty="0"/>
                <a:t>Low/mid/high</a:t>
              </a:r>
            </a:p>
            <a:p>
              <a:pPr algn="ctr"/>
              <a:r>
                <a:rPr lang="en-US" dirty="0"/>
                <a:t>Stem cells/progenitors/</a:t>
              </a:r>
            </a:p>
            <a:p>
              <a:pPr algn="ctr"/>
              <a:r>
                <a:rPr lang="en-US" dirty="0"/>
                <a:t>differentiated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48553A-60A8-6B6A-349E-9F3D2B91A3BA}"/>
                </a:ext>
              </a:extLst>
            </p:cNvPr>
            <p:cNvSpPr txBox="1"/>
            <p:nvPr/>
          </p:nvSpPr>
          <p:spPr>
            <a:xfrm>
              <a:off x="5049391" y="3135018"/>
              <a:ext cx="1499128" cy="120032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en-US" sz="1600" b="1" dirty="0"/>
                <a:t>Groups</a:t>
              </a:r>
            </a:p>
            <a:p>
              <a:pPr algn="ctr"/>
              <a:r>
                <a:rPr lang="en-US" dirty="0"/>
                <a:t>Hair color</a:t>
              </a:r>
            </a:p>
            <a:p>
              <a:pPr algn="ctr"/>
              <a:r>
                <a:rPr lang="en-US" dirty="0"/>
                <a:t>Genotype</a:t>
              </a:r>
            </a:p>
            <a:p>
              <a:pPr algn="ctr"/>
              <a:r>
                <a:rPr lang="en-US" dirty="0"/>
                <a:t>Cell type identity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7" name="Google Shape;328;p53">
            <a:extLst>
              <a:ext uri="{FF2B5EF4-FFF2-40B4-BE49-F238E27FC236}">
                <a16:creationId xmlns:a16="http://schemas.microsoft.com/office/drawing/2014/main" id="{5520A5AE-3E5D-E2E9-A39F-BAE63622B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4320" y="812010"/>
            <a:ext cx="8760630" cy="177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1700" dirty="0">
                <a:solidFill>
                  <a:srgbClr val="000000"/>
                </a:solidFill>
              </a:rPr>
              <a:t>A </a:t>
            </a:r>
            <a:r>
              <a:rPr lang="en" sz="1700" i="1" dirty="0">
                <a:solidFill>
                  <a:schemeClr val="accent1"/>
                </a:solidFill>
              </a:rPr>
              <a:t>random variable</a:t>
            </a:r>
            <a:r>
              <a:rPr lang="en" sz="1700" dirty="0">
                <a:solidFill>
                  <a:srgbClr val="000000"/>
                </a:solidFill>
              </a:rPr>
              <a:t> is a numeric quantity whose value depends on the outcome of a random event, experiment, or trial</a:t>
            </a:r>
            <a:endParaRPr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1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57200" y="948338"/>
            <a:ext cx="8046720" cy="861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Mean </a:t>
            </a:r>
            <a:r>
              <a:rPr lang="en" sz="1900" dirty="0">
                <a:solidFill>
                  <a:schemeClr val="tx1"/>
                </a:solidFill>
              </a:rPr>
              <a:t>is the average of a set of values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Median </a:t>
            </a:r>
            <a:r>
              <a:rPr lang="en" sz="1900" dirty="0">
                <a:solidFill>
                  <a:schemeClr val="tx1"/>
                </a:solidFill>
              </a:rPr>
              <a:t>is the middle (or 50</a:t>
            </a:r>
            <a:r>
              <a:rPr lang="en" sz="1900" baseline="30000" dirty="0">
                <a:solidFill>
                  <a:schemeClr val="tx1"/>
                </a:solidFill>
              </a:rPr>
              <a:t>th</a:t>
            </a:r>
            <a:r>
              <a:rPr lang="en" sz="1900" dirty="0">
                <a:solidFill>
                  <a:schemeClr val="tx1"/>
                </a:solidFill>
              </a:rPr>
              <a:t> percentile) of a set of values</a:t>
            </a:r>
            <a:endParaRPr sz="1900" dirty="0">
              <a:solidFill>
                <a:schemeClr val="tx1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Measures of Central Tendency: Mean vs. Median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DB9A84-1B1D-F53A-8365-B14AD11A37C4}"/>
              </a:ext>
            </a:extLst>
          </p:cNvPr>
          <p:cNvGrpSpPr/>
          <p:nvPr/>
        </p:nvGrpSpPr>
        <p:grpSpPr>
          <a:xfrm>
            <a:off x="99222" y="2288371"/>
            <a:ext cx="3998069" cy="1875144"/>
            <a:chOff x="274320" y="2020361"/>
            <a:chExt cx="3998069" cy="1875144"/>
          </a:xfrm>
        </p:grpSpPr>
        <p:pic>
          <p:nvPicPr>
            <p:cNvPr id="99" name="Google Shape;9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799" y="2354728"/>
              <a:ext cx="2797104" cy="1540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094EA9-4A3D-38DD-C858-EB0690430425}"/>
                </a:ext>
              </a:extLst>
            </p:cNvPr>
            <p:cNvSpPr txBox="1"/>
            <p:nvPr/>
          </p:nvSpPr>
          <p:spPr>
            <a:xfrm>
              <a:off x="274320" y="2020361"/>
              <a:ext cx="3998069" cy="318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</a:rPr>
                <a:t>If the distribution is symmetric:</a:t>
              </a:r>
              <a:r>
                <a:rPr lang="en-US" dirty="0"/>
                <a:t> </a:t>
              </a:r>
              <a:r>
                <a:rPr lang="en-US" sz="1400" dirty="0">
                  <a:solidFill>
                    <a:srgbClr val="000000"/>
                  </a:solidFill>
                </a:rPr>
                <a:t>mean ~ median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4084B-FED3-6268-DD5C-55EFAE3C58B9}"/>
              </a:ext>
            </a:extLst>
          </p:cNvPr>
          <p:cNvGrpSpPr/>
          <p:nvPr/>
        </p:nvGrpSpPr>
        <p:grpSpPr>
          <a:xfrm>
            <a:off x="4389120" y="2288371"/>
            <a:ext cx="4572000" cy="1875144"/>
            <a:chOff x="4272389" y="2004992"/>
            <a:chExt cx="4572000" cy="18751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19D2BB-EAE2-FFDA-1057-CCD88D885BB1}"/>
                </a:ext>
              </a:extLst>
            </p:cNvPr>
            <p:cNvSpPr txBox="1"/>
            <p:nvPr/>
          </p:nvSpPr>
          <p:spPr>
            <a:xfrm>
              <a:off x="4272389" y="2004992"/>
              <a:ext cx="4572000" cy="566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dirty="0">
                  <a:solidFill>
                    <a:srgbClr val="000000"/>
                  </a:solidFill>
                </a:rPr>
                <a:t>If the distribution is skewed or has extreme outliers, center is often defined as the median</a:t>
              </a:r>
            </a:p>
          </p:txBody>
        </p:sp>
        <p:pic>
          <p:nvPicPr>
            <p:cNvPr id="5" name="Google Shape;100;p20">
              <a:extLst>
                <a:ext uri="{FF2B5EF4-FFF2-40B4-BE49-F238E27FC236}">
                  <a16:creationId xmlns:a16="http://schemas.microsoft.com/office/drawing/2014/main" id="{8A962AA5-8AC8-2E7E-AC2A-6E863F42B2D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72389" y="2653192"/>
              <a:ext cx="4070306" cy="1226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Variability (or Variation)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377447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Variability</a:t>
            </a:r>
            <a:r>
              <a:rPr lang="en" sz="1900" dirty="0">
                <a:solidFill>
                  <a:srgbClr val="000000"/>
                </a:solidFill>
              </a:rPr>
              <a:t> refers to the spread or dispersion of your 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00000"/>
                </a:solidFill>
              </a:rPr>
              <a:t>There are several measures of variability: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</a:rPr>
              <a:t>Interquartile range</a:t>
            </a:r>
          </a:p>
          <a:p>
            <a:pPr indent="-457200">
              <a:buFont typeface="Arial"/>
              <a:buAutoNum type="arabicPeriod"/>
            </a:pPr>
            <a:r>
              <a:rPr lang="en-US" sz="1900" dirty="0">
                <a:solidFill>
                  <a:srgbClr val="000000"/>
                </a:solidFill>
              </a:rPr>
              <a:t>Min/Max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</a:rPr>
              <a:t>Variance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</a:rPr>
              <a:t>Standard deviation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900" dirty="0">
                <a:solidFill>
                  <a:srgbClr val="000000"/>
                </a:solidFill>
              </a:rPr>
              <a:t>Standard error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5A0765-841B-0995-BEA5-68FD4969B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" r="38810" b="5644"/>
          <a:stretch/>
        </p:blipFill>
        <p:spPr>
          <a:xfrm>
            <a:off x="4572000" y="857250"/>
            <a:ext cx="3776764" cy="35396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Interquartile range &amp; Min/Max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377447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Interquartile range</a:t>
            </a:r>
            <a:r>
              <a:rPr lang="en" sz="1900" dirty="0">
                <a:solidFill>
                  <a:srgbClr val="000000"/>
                </a:solidFill>
              </a:rPr>
              <a:t> is a measure of the “middle 50%” of your data.</a:t>
            </a:r>
          </a:p>
          <a:p>
            <a:pPr marL="342900"/>
            <a:r>
              <a:rPr lang="en" sz="1900" dirty="0">
                <a:solidFill>
                  <a:srgbClr val="000000"/>
                </a:solidFill>
              </a:rPr>
              <a:t>Calculated by subtracting the 25</a:t>
            </a:r>
            <a:r>
              <a:rPr lang="en" sz="1900" baseline="30000" dirty="0">
                <a:solidFill>
                  <a:srgbClr val="000000"/>
                </a:solidFill>
              </a:rPr>
              <a:t>th</a:t>
            </a:r>
            <a:r>
              <a:rPr lang="en" sz="1900" dirty="0">
                <a:solidFill>
                  <a:srgbClr val="000000"/>
                </a:solidFill>
              </a:rPr>
              <a:t> percentile from the 75</a:t>
            </a:r>
            <a:r>
              <a:rPr lang="en" sz="1900" baseline="30000" dirty="0">
                <a:solidFill>
                  <a:srgbClr val="000000"/>
                </a:solidFill>
              </a:rPr>
              <a:t>th</a:t>
            </a:r>
            <a:r>
              <a:rPr lang="en" sz="1900" dirty="0">
                <a:solidFill>
                  <a:srgbClr val="000000"/>
                </a:solidFill>
              </a:rPr>
              <a:t> percentile</a:t>
            </a: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9DD2B-FB51-2F41-DEED-A6477530ECE2}"/>
              </a:ext>
            </a:extLst>
          </p:cNvPr>
          <p:cNvSpPr txBox="1"/>
          <p:nvPr/>
        </p:nvSpPr>
        <p:spPr>
          <a:xfrm>
            <a:off x="457200" y="2704289"/>
            <a:ext cx="4229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900" dirty="0">
                <a:solidFill>
                  <a:schemeClr val="tx1"/>
                </a:solidFill>
              </a:rPr>
              <a:t>The </a:t>
            </a:r>
            <a:r>
              <a:rPr lang="en" sz="1900" dirty="0">
                <a:solidFill>
                  <a:schemeClr val="accent1"/>
                </a:solidFill>
              </a:rPr>
              <a:t>Minimum </a:t>
            </a:r>
            <a:r>
              <a:rPr lang="en" sz="1900" dirty="0">
                <a:solidFill>
                  <a:schemeClr val="tx1"/>
                </a:solidFill>
              </a:rPr>
              <a:t>is the lowest value in your dataset and the </a:t>
            </a:r>
            <a:r>
              <a:rPr lang="en" sz="1900" dirty="0">
                <a:solidFill>
                  <a:schemeClr val="accent1"/>
                </a:solidFill>
              </a:rPr>
              <a:t>Maximum </a:t>
            </a:r>
            <a:r>
              <a:rPr lang="en" sz="1900" dirty="0">
                <a:solidFill>
                  <a:srgbClr val="000000"/>
                </a:solidFill>
              </a:rPr>
              <a:t>is the highest.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900" dirty="0"/>
              <a:t>5-number summary: Min, Max, Median, 25</a:t>
            </a:r>
            <a:r>
              <a:rPr lang="en" sz="1900" baseline="30000" dirty="0"/>
              <a:t>th</a:t>
            </a:r>
            <a:r>
              <a:rPr lang="en" sz="1900" dirty="0"/>
              <a:t> percentile, &amp; 75</a:t>
            </a:r>
            <a:r>
              <a:rPr lang="en" sz="1900" baseline="30000" dirty="0"/>
              <a:t>th</a:t>
            </a:r>
            <a:r>
              <a:rPr lang="en" sz="1900" dirty="0"/>
              <a:t> percentile</a:t>
            </a:r>
            <a:endParaRPr lang="en" sz="19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3857F5-9E3B-ECE9-8DC2-01506C654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537" t="5514" r="8372" b="1664"/>
          <a:stretch/>
        </p:blipFill>
        <p:spPr>
          <a:xfrm>
            <a:off x="4834647" y="965632"/>
            <a:ext cx="4050466" cy="34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Variance &amp; Standard Deviation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3463" y="857250"/>
            <a:ext cx="4377447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Variance</a:t>
            </a:r>
            <a:r>
              <a:rPr lang="en" sz="1900" dirty="0">
                <a:solidFill>
                  <a:srgbClr val="000000"/>
                </a:solidFill>
              </a:rPr>
              <a:t> can be calculated by subtracting the mean from each value, squaring the result, and averaging these squared differences.</a:t>
            </a:r>
          </a:p>
          <a:p>
            <a:pPr marL="342900"/>
            <a:r>
              <a:rPr lang="en" sz="1600" dirty="0">
                <a:solidFill>
                  <a:srgbClr val="000000"/>
                </a:solidFill>
              </a:rPr>
              <a:t>Unlike range, takes into account spread of all data points</a:t>
            </a:r>
          </a:p>
          <a:p>
            <a:pPr marL="342900"/>
            <a:r>
              <a:rPr lang="en" sz="1600" dirty="0">
                <a:solidFill>
                  <a:srgbClr val="000000"/>
                </a:solidFill>
              </a:rPr>
              <a:t>Useful for identifying outliers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2" name="Google Shape;106;p21">
            <a:extLst>
              <a:ext uri="{FF2B5EF4-FFF2-40B4-BE49-F238E27FC236}">
                <a16:creationId xmlns:a16="http://schemas.microsoft.com/office/drawing/2014/main" id="{A214EB4F-AE90-BC3C-E3D4-BF4A39C4728A}"/>
              </a:ext>
            </a:extLst>
          </p:cNvPr>
          <p:cNvSpPr txBox="1">
            <a:spLocks/>
          </p:cNvSpPr>
          <p:nvPr/>
        </p:nvSpPr>
        <p:spPr>
          <a:xfrm>
            <a:off x="282101" y="3154499"/>
            <a:ext cx="4377447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900" dirty="0">
                <a:solidFill>
                  <a:schemeClr val="accent1"/>
                </a:solidFill>
              </a:rPr>
              <a:t>Standard deviation</a:t>
            </a:r>
            <a:r>
              <a:rPr lang="en-US" sz="1900" dirty="0">
                <a:solidFill>
                  <a:srgbClr val="000000"/>
                </a:solidFill>
              </a:rPr>
              <a:t> is the square root of variance</a:t>
            </a:r>
          </a:p>
          <a:p>
            <a:pPr marL="342900"/>
            <a:r>
              <a:rPr lang="en-US" sz="1600" dirty="0">
                <a:solidFill>
                  <a:srgbClr val="000000"/>
                </a:solidFill>
              </a:rPr>
              <a:t>More commonly used than variance</a:t>
            </a:r>
          </a:p>
          <a:p>
            <a:pPr marL="342900"/>
            <a:r>
              <a:rPr lang="en-US" sz="1600" dirty="0">
                <a:solidFill>
                  <a:srgbClr val="000000"/>
                </a:solidFill>
              </a:rPr>
              <a:t>Gives spread in same units as observations</a:t>
            </a:r>
          </a:p>
          <a:p>
            <a:pPr marL="342900"/>
            <a:r>
              <a:rPr lang="en-US" sz="1600" dirty="0">
                <a:solidFill>
                  <a:srgbClr val="000000"/>
                </a:solidFill>
              </a:rPr>
              <a:t>~2/3 of data usually within ±1 SD of mean</a:t>
            </a:r>
          </a:p>
          <a:p>
            <a:pPr marL="0" indent="0">
              <a:buFont typeface="Arial"/>
              <a:buNone/>
            </a:pPr>
            <a:endParaRPr lang="en-US" sz="1900" dirty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sz="1900" dirty="0">
              <a:solidFill>
                <a:srgbClr val="000000"/>
              </a:solidFill>
            </a:endParaRPr>
          </a:p>
        </p:txBody>
      </p:sp>
      <p:pic>
        <p:nvPicPr>
          <p:cNvPr id="3" name="Picture 2" descr="Measures of Variability: Range, Interquartile Range, Variance, and Standard  Deviation - Statistics By Jim">
            <a:extLst>
              <a:ext uri="{FF2B5EF4-FFF2-40B4-BE49-F238E27FC236}">
                <a16:creationId xmlns:a16="http://schemas.microsoft.com/office/drawing/2014/main" id="{D9B32A5F-3CAD-FD17-E12C-FC78A621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8481"/>
            <a:ext cx="4526281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0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U</a:t>
            </a:r>
            <a:r>
              <a:rPr lang="en-US" b="1" dirty="0">
                <a:solidFill>
                  <a:srgbClr val="FF0000"/>
                </a:solidFill>
              </a:rPr>
              <a:t>SE CASE</a:t>
            </a:r>
            <a:r>
              <a:rPr lang="en" b="1" dirty="0">
                <a:solidFill>
                  <a:srgbClr val="FF0000"/>
                </a:solidFill>
              </a:rPr>
              <a:t>: Impact of </a:t>
            </a:r>
            <a:r>
              <a:rPr lang="en" b="1" i="1" dirty="0">
                <a:solidFill>
                  <a:srgbClr val="FF0000"/>
                </a:solidFill>
              </a:rPr>
              <a:t>CACHD1</a:t>
            </a:r>
            <a:r>
              <a:rPr lang="en" b="1" dirty="0">
                <a:solidFill>
                  <a:srgbClr val="FF0000"/>
                </a:solidFill>
              </a:rPr>
              <a:t> gene knockout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BA5B5FE-B9E8-063B-C5E3-14FB4964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34" y="1159700"/>
            <a:ext cx="3947031" cy="353834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493E8F5-5D6B-1E48-8868-48756CFB3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1077450"/>
            <a:ext cx="4731209" cy="3620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21000-C096-A6AA-05FC-097AA22E7263}"/>
              </a:ext>
            </a:extLst>
          </p:cNvPr>
          <p:cNvSpPr txBox="1"/>
          <p:nvPr/>
        </p:nvSpPr>
        <p:spPr>
          <a:xfrm>
            <a:off x="6944349" y="4835723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Wells et al., </a:t>
            </a:r>
            <a:r>
              <a:rPr lang="en-US" i="1" dirty="0"/>
              <a:t>Unpublished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4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U</a:t>
            </a:r>
            <a:r>
              <a:rPr lang="en-US" b="1" dirty="0">
                <a:solidFill>
                  <a:srgbClr val="FF0000"/>
                </a:solidFill>
              </a:rPr>
              <a:t>SE CASE</a:t>
            </a:r>
            <a:r>
              <a:rPr lang="en" b="1" dirty="0">
                <a:solidFill>
                  <a:srgbClr val="FF0000"/>
                </a:solidFill>
              </a:rPr>
              <a:t>: Impact of </a:t>
            </a:r>
            <a:r>
              <a:rPr lang="en" b="1" i="1" dirty="0">
                <a:solidFill>
                  <a:srgbClr val="FF0000"/>
                </a:solidFill>
              </a:rPr>
              <a:t>CACHD1</a:t>
            </a:r>
            <a:r>
              <a:rPr lang="en" b="1" dirty="0">
                <a:solidFill>
                  <a:srgbClr val="FF0000"/>
                </a:solidFill>
              </a:rPr>
              <a:t> gene knockout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6829327A-1F77-D292-2FFA-65CA4D7B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7650"/>
            <a:ext cx="4953000" cy="29845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303A676-3B90-B409-61D6-90342D53F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113" y="1077450"/>
            <a:ext cx="22098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AA7FE-035F-316D-1394-C387C5A78F0D}"/>
              </a:ext>
            </a:extLst>
          </p:cNvPr>
          <p:cNvSpPr txBox="1"/>
          <p:nvPr/>
        </p:nvSpPr>
        <p:spPr>
          <a:xfrm>
            <a:off x="6944349" y="4835723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Wells et al., </a:t>
            </a:r>
            <a:r>
              <a:rPr lang="en-US" i="1" dirty="0"/>
              <a:t>Unpublished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Standard Error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Standard error</a:t>
            </a:r>
            <a:r>
              <a:rPr lang="en" sz="1900" dirty="0">
                <a:solidFill>
                  <a:srgbClr val="000000"/>
                </a:solidFill>
              </a:rPr>
              <a:t> is a measure of the accuracy of a sample estimate as it relates to actual population</a:t>
            </a:r>
          </a:p>
          <a:p>
            <a:pPr marL="342900"/>
            <a:r>
              <a:rPr lang="en" sz="1900" dirty="0">
                <a:solidFill>
                  <a:srgbClr val="000000"/>
                </a:solidFill>
              </a:rPr>
              <a:t>Involves repeatedly calculating sample means from the same population and quantifying variation</a:t>
            </a:r>
          </a:p>
          <a:p>
            <a:pPr marL="342900"/>
            <a:r>
              <a:rPr lang="en" sz="1900" dirty="0">
                <a:solidFill>
                  <a:srgbClr val="000000"/>
                </a:solidFill>
              </a:rPr>
              <a:t>Essentially measures sampling error</a:t>
            </a:r>
          </a:p>
          <a:p>
            <a:pPr marL="342900"/>
            <a:r>
              <a:rPr lang="en" sz="1900" dirty="0">
                <a:solidFill>
                  <a:srgbClr val="000000"/>
                </a:solidFill>
              </a:rPr>
              <a:t>Can be </a:t>
            </a:r>
            <a:r>
              <a:rPr lang="en" sz="1900" u="sng" dirty="0">
                <a:solidFill>
                  <a:srgbClr val="000000"/>
                </a:solidFill>
              </a:rPr>
              <a:t>estimated</a:t>
            </a:r>
            <a:r>
              <a:rPr lang="en" sz="1900" dirty="0">
                <a:solidFill>
                  <a:srgbClr val="000000"/>
                </a:solidFill>
              </a:rPr>
              <a:t> from a single set of measurements by </a:t>
            </a:r>
            <a:r>
              <a:rPr lang="en-US" sz="1900" dirty="0">
                <a:solidFill>
                  <a:srgbClr val="000000"/>
                </a:solidFill>
              </a:rPr>
              <a:t>dividing sample standard deviation by number of samples:</a:t>
            </a: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3616361-54D2-7551-EA24-5A26D2CA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10" y="4262871"/>
            <a:ext cx="1835230" cy="817677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BC2E5F-C060-F9AC-371D-60D5C63C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71" y="857250"/>
            <a:ext cx="2922189" cy="38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PITFALL: SEM vs SD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327607E-59B3-E62A-0BFE-8D4366F6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77450"/>
            <a:ext cx="5298757" cy="330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BB045-A85C-17C4-88BF-46BC79FE9FAC}"/>
              </a:ext>
            </a:extLst>
          </p:cNvPr>
          <p:cNvSpPr txBox="1"/>
          <p:nvPr/>
        </p:nvSpPr>
        <p:spPr>
          <a:xfrm>
            <a:off x="5651770" y="1297650"/>
            <a:ext cx="3217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most cases, you should plot </a:t>
            </a:r>
            <a:r>
              <a:rPr lang="en-US" b="1" dirty="0"/>
              <a:t>standard deviation </a:t>
            </a:r>
            <a:r>
              <a:rPr lang="en-US" dirty="0"/>
              <a:t>rather than standard error since your goal is to describe the data that you measured (i.e., sample population, not actual population)</a:t>
            </a:r>
          </a:p>
          <a:p>
            <a:endParaRPr lang="en-US" dirty="0"/>
          </a:p>
          <a:p>
            <a:r>
              <a:rPr lang="en-US" dirty="0"/>
              <a:t>Standard error will always be smaller than standard deviation, so using SEM as a measure of variance can at times be deceptive.</a:t>
            </a:r>
          </a:p>
          <a:p>
            <a:endParaRPr lang="en-US" dirty="0"/>
          </a:p>
          <a:p>
            <a:r>
              <a:rPr lang="en-US" dirty="0"/>
              <a:t>Regardless, always state in your figure legend what metric was used.</a:t>
            </a:r>
          </a:p>
        </p:txBody>
      </p:sp>
    </p:spTree>
    <p:extLst>
      <p:ext uri="{BB962C8B-B14F-4D97-AF65-F5344CB8AC3E}">
        <p14:creationId xmlns:p14="http://schemas.microsoft.com/office/powerpoint/2010/main" val="75912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Course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E7D60-142D-B14A-AA03-4BD5FF59B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Improve the quality and efficiency of your research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Familiarity and working knowledge of frequently-used statistical analyses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Awareness of common mistakes and pitfalls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Learn by doing approach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In-class Assignments and optional take-home assessments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61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PITFALL: SEM vs SD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BB045-A85C-17C4-88BF-46BC79FE9FAC}"/>
              </a:ext>
            </a:extLst>
          </p:cNvPr>
          <p:cNvSpPr txBox="1"/>
          <p:nvPr/>
        </p:nvSpPr>
        <p:spPr>
          <a:xfrm>
            <a:off x="274319" y="1077450"/>
            <a:ext cx="8324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common in mouse behavior studies that have high variation and low sample size. Either plot SD or show all values.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2F76D-0EC2-EAA1-9F69-5A101F2D9A4A}"/>
              </a:ext>
            </a:extLst>
          </p:cNvPr>
          <p:cNvGrpSpPr/>
          <p:nvPr/>
        </p:nvGrpSpPr>
        <p:grpSpPr>
          <a:xfrm>
            <a:off x="214845" y="1851677"/>
            <a:ext cx="4221939" cy="2830446"/>
            <a:chOff x="2315048" y="1887591"/>
            <a:chExt cx="4221939" cy="2830446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63438C08-4B4E-66F4-0196-F8BF869CA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048" y="1936737"/>
              <a:ext cx="3949700" cy="2781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5EC24C-9F9D-3F0B-F128-C75687851450}"/>
                </a:ext>
              </a:extLst>
            </p:cNvPr>
            <p:cNvSpPr/>
            <p:nvPr/>
          </p:nvSpPr>
          <p:spPr>
            <a:xfrm>
              <a:off x="2315048" y="1936737"/>
              <a:ext cx="184961" cy="203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C96871-99DE-52AC-0C18-CE8AF8E7AD48}"/>
                </a:ext>
              </a:extLst>
            </p:cNvPr>
            <p:cNvSpPr/>
            <p:nvPr/>
          </p:nvSpPr>
          <p:spPr>
            <a:xfrm>
              <a:off x="6008316" y="1887591"/>
              <a:ext cx="528671" cy="2091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B40B3-9F5B-14DF-24CC-8643994F5E5E}"/>
              </a:ext>
            </a:extLst>
          </p:cNvPr>
          <p:cNvSpPr txBox="1"/>
          <p:nvPr/>
        </p:nvSpPr>
        <p:spPr>
          <a:xfrm>
            <a:off x="6112401" y="4754610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Wells &amp; </a:t>
            </a:r>
            <a:r>
              <a:rPr lang="en-US" dirty="0" err="1"/>
              <a:t>Wimmer</a:t>
            </a:r>
            <a:r>
              <a:rPr lang="en-US" dirty="0"/>
              <a:t> et al., </a:t>
            </a:r>
            <a:r>
              <a:rPr lang="en-US" i="1" dirty="0"/>
              <a:t>Nature</a:t>
            </a:r>
            <a:r>
              <a:rPr lang="en-US" dirty="0"/>
              <a:t> 2016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4F9475-4B68-7BC4-AEE2-6B8E202F190A}"/>
              </a:ext>
            </a:extLst>
          </p:cNvPr>
          <p:cNvGrpSpPr/>
          <p:nvPr/>
        </p:nvGrpSpPr>
        <p:grpSpPr>
          <a:xfrm>
            <a:off x="4624150" y="1600670"/>
            <a:ext cx="3975100" cy="3081453"/>
            <a:chOff x="4624150" y="1600670"/>
            <a:chExt cx="3975100" cy="3081453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CB00351E-0578-8BB3-54BF-62461541B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07"/>
            <a:stretch/>
          </p:blipFill>
          <p:spPr>
            <a:xfrm>
              <a:off x="4624150" y="1673157"/>
              <a:ext cx="3975100" cy="300896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DBE159-DED0-AAFA-DE95-6B44A6FF6737}"/>
                </a:ext>
              </a:extLst>
            </p:cNvPr>
            <p:cNvSpPr/>
            <p:nvPr/>
          </p:nvSpPr>
          <p:spPr>
            <a:xfrm>
              <a:off x="4708187" y="1600670"/>
              <a:ext cx="243192" cy="196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A7D72C-31BE-8E2E-7C1F-E60D802F8D62}"/>
                </a:ext>
              </a:extLst>
            </p:cNvPr>
            <p:cNvSpPr/>
            <p:nvPr/>
          </p:nvSpPr>
          <p:spPr>
            <a:xfrm>
              <a:off x="6653718" y="1600670"/>
              <a:ext cx="243192" cy="196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BABCE0-90BA-08EB-B651-EC837797F7C3}"/>
                </a:ext>
              </a:extLst>
            </p:cNvPr>
            <p:cNvSpPr/>
            <p:nvPr/>
          </p:nvSpPr>
          <p:spPr>
            <a:xfrm>
              <a:off x="4624150" y="4413115"/>
              <a:ext cx="243192" cy="196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67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t="32152" b="20865"/>
          <a:stretch/>
        </p:blipFill>
        <p:spPr>
          <a:xfrm>
            <a:off x="1486489" y="1115438"/>
            <a:ext cx="5809256" cy="375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5;p21">
            <a:extLst>
              <a:ext uri="{FF2B5EF4-FFF2-40B4-BE49-F238E27FC236}">
                <a16:creationId xmlns:a16="http://schemas.microsoft.com/office/drawing/2014/main" id="{4685E63F-881A-CA02-9B1E-2B6C6C759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PITFALL: Never trust summary statistics alone</a:t>
            </a:r>
            <a:endParaRPr b="1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796C1-067B-0C9A-4BE7-6970A95A489B}"/>
              </a:ext>
            </a:extLst>
          </p:cNvPr>
          <p:cNvGrpSpPr/>
          <p:nvPr/>
        </p:nvGrpSpPr>
        <p:grpSpPr>
          <a:xfrm>
            <a:off x="2015571" y="1585609"/>
            <a:ext cx="4747098" cy="3283571"/>
            <a:chOff x="2091447" y="1585609"/>
            <a:chExt cx="4747098" cy="328357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C705231-4C94-A999-B0EC-430700BEE787}"/>
                </a:ext>
              </a:extLst>
            </p:cNvPr>
            <p:cNvSpPr/>
            <p:nvPr/>
          </p:nvSpPr>
          <p:spPr>
            <a:xfrm>
              <a:off x="2091447" y="1585609"/>
              <a:ext cx="4747098" cy="32835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E35258-FFC0-EAC5-A555-7856F36AF375}"/>
                </a:ext>
              </a:extLst>
            </p:cNvPr>
            <p:cNvSpPr txBox="1"/>
            <p:nvPr/>
          </p:nvSpPr>
          <p:spPr>
            <a:xfrm>
              <a:off x="2470825" y="2504119"/>
              <a:ext cx="398834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More on this in Lecture 4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6146F5-DC59-13D2-AC6A-527CCE45298A}"/>
              </a:ext>
            </a:extLst>
          </p:cNvPr>
          <p:cNvSpPr/>
          <p:nvPr/>
        </p:nvSpPr>
        <p:spPr>
          <a:xfrm>
            <a:off x="2015570" y="1585609"/>
            <a:ext cx="4747098" cy="328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Data distribution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660FB-C6F4-D32E-A07D-0535C5C684F8}"/>
              </a:ext>
            </a:extLst>
          </p:cNvPr>
          <p:cNvGrpSpPr/>
          <p:nvPr/>
        </p:nvGrpSpPr>
        <p:grpSpPr>
          <a:xfrm>
            <a:off x="457200" y="2053763"/>
            <a:ext cx="6579172" cy="2553997"/>
            <a:chOff x="457200" y="1151981"/>
            <a:chExt cx="7685445" cy="3070858"/>
          </a:xfrm>
        </p:grpSpPr>
        <p:sp>
          <p:nvSpPr>
            <p:cNvPr id="12" name="Google Shape;162;p28">
              <a:extLst>
                <a:ext uri="{FF2B5EF4-FFF2-40B4-BE49-F238E27FC236}">
                  <a16:creationId xmlns:a16="http://schemas.microsoft.com/office/drawing/2014/main" id="{83D69224-5066-DD61-2F92-41B13040AEF1}"/>
                </a:ext>
              </a:extLst>
            </p:cNvPr>
            <p:cNvSpPr txBox="1"/>
            <p:nvPr/>
          </p:nvSpPr>
          <p:spPr>
            <a:xfrm>
              <a:off x="457200" y="1151981"/>
              <a:ext cx="20430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900" dirty="0">
                  <a:solidFill>
                    <a:schemeClr val="tx1"/>
                  </a:solidFill>
                </a:rPr>
                <a:t>Modality</a:t>
              </a:r>
              <a:endParaRPr sz="19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797F56-D0B8-A3D1-DAD3-BB856512B4BC}"/>
                </a:ext>
              </a:extLst>
            </p:cNvPr>
            <p:cNvGrpSpPr/>
            <p:nvPr/>
          </p:nvGrpSpPr>
          <p:grpSpPr>
            <a:xfrm>
              <a:off x="457200" y="1410929"/>
              <a:ext cx="7685445" cy="2811910"/>
              <a:chOff x="457200" y="1410929"/>
              <a:chExt cx="7685445" cy="2811910"/>
            </a:xfrm>
          </p:grpSpPr>
          <p:sp>
            <p:nvSpPr>
              <p:cNvPr id="14" name="Google Shape;163;p28">
                <a:extLst>
                  <a:ext uri="{FF2B5EF4-FFF2-40B4-BE49-F238E27FC236}">
                    <a16:creationId xmlns:a16="http://schemas.microsoft.com/office/drawing/2014/main" id="{77CC2D5B-537D-8F75-5200-6C61E8C070AB}"/>
                  </a:ext>
                </a:extLst>
              </p:cNvPr>
              <p:cNvSpPr txBox="1"/>
              <p:nvPr/>
            </p:nvSpPr>
            <p:spPr>
              <a:xfrm>
                <a:off x="457200" y="2782500"/>
                <a:ext cx="20430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" sz="1900" dirty="0">
                    <a:solidFill>
                      <a:schemeClr val="tx1"/>
                    </a:solidFill>
                  </a:rPr>
                  <a:t>Skewness</a:t>
                </a:r>
                <a:endParaRPr sz="1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Google Shape;164;p28">
                <a:extLst>
                  <a:ext uri="{FF2B5EF4-FFF2-40B4-BE49-F238E27FC236}">
                    <a16:creationId xmlns:a16="http://schemas.microsoft.com/office/drawing/2014/main" id="{CE5162EF-7721-9335-A5A3-A21534743BA5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2947" y="1560692"/>
                <a:ext cx="1296488" cy="9610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5;p28">
                <a:extLst>
                  <a:ext uri="{FF2B5EF4-FFF2-40B4-BE49-F238E27FC236}">
                    <a16:creationId xmlns:a16="http://schemas.microsoft.com/office/drawing/2014/main" id="{B765773C-7490-BDB7-9385-ECB8AF4EB6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93601" y="1684978"/>
                <a:ext cx="1424456" cy="869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66;p28">
                <a:extLst>
                  <a:ext uri="{FF2B5EF4-FFF2-40B4-BE49-F238E27FC236}">
                    <a16:creationId xmlns:a16="http://schemas.microsoft.com/office/drawing/2014/main" id="{E2701BE6-D2F9-CC7D-E58A-B3FECFCFCE58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45098" y="1590414"/>
                <a:ext cx="1827125" cy="869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67;p28">
                <a:extLst>
                  <a:ext uri="{FF2B5EF4-FFF2-40B4-BE49-F238E27FC236}">
                    <a16:creationId xmlns:a16="http://schemas.microsoft.com/office/drawing/2014/main" id="{69A3621A-E9F2-EE8D-BE96-9F3AB8BEED7A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772301" y="1410929"/>
                <a:ext cx="1370344" cy="1228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68;p28">
                <a:extLst>
                  <a:ext uri="{FF2B5EF4-FFF2-40B4-BE49-F238E27FC236}">
                    <a16:creationId xmlns:a16="http://schemas.microsoft.com/office/drawing/2014/main" id="{F70158CE-4BE3-BC18-8007-60E2C1400004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2950" y="3245963"/>
                <a:ext cx="2043000" cy="9610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169;p28">
                <a:extLst>
                  <a:ext uri="{FF2B5EF4-FFF2-40B4-BE49-F238E27FC236}">
                    <a16:creationId xmlns:a16="http://schemas.microsoft.com/office/drawing/2014/main" id="{1FD811FA-34A5-F1FC-857C-C3FB392C98E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828948" y="3307423"/>
                <a:ext cx="1899275" cy="869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70;p28">
                <a:extLst>
                  <a:ext uri="{FF2B5EF4-FFF2-40B4-BE49-F238E27FC236}">
                    <a16:creationId xmlns:a16="http://schemas.microsoft.com/office/drawing/2014/main" id="{8488AED4-9E03-1263-4214-249C303A8AD7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172076" y="3261770"/>
                <a:ext cx="1296488" cy="9610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" name="Google Shape;97;p20">
            <a:extLst>
              <a:ext uri="{FF2B5EF4-FFF2-40B4-BE49-F238E27FC236}">
                <a16:creationId xmlns:a16="http://schemas.microsoft.com/office/drawing/2014/main" id="{22E44796-D44D-02B4-7D30-B976D0EAA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48338"/>
            <a:ext cx="8046720" cy="861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Distribution </a:t>
            </a:r>
            <a:r>
              <a:rPr lang="en" sz="1900" dirty="0">
                <a:solidFill>
                  <a:schemeClr val="tx1"/>
                </a:solidFill>
              </a:rPr>
              <a:t>shows all the possible values </a:t>
            </a:r>
            <a:r>
              <a:rPr lang="en-US" sz="1900" dirty="0">
                <a:solidFill>
                  <a:schemeClr val="tx1"/>
                </a:solidFill>
              </a:rPr>
              <a:t>in a dataset as well as the frequency of each value</a:t>
            </a:r>
            <a:endParaRPr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0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Data distribution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Google Shape;348;p56">
            <a:extLst>
              <a:ext uri="{FF2B5EF4-FFF2-40B4-BE49-F238E27FC236}">
                <a16:creationId xmlns:a16="http://schemas.microsoft.com/office/drawing/2014/main" id="{87A829AD-D8DC-8CD9-19DA-F9B271520A0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16" y="845820"/>
            <a:ext cx="5890168" cy="4297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739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Normal or Gaussian Distribution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C63820A-2833-DAD2-6AC2-90042FEA2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6" t="19480" r="13630"/>
          <a:stretch/>
        </p:blipFill>
        <p:spPr>
          <a:xfrm>
            <a:off x="3775447" y="1001949"/>
            <a:ext cx="5214026" cy="4141551"/>
          </a:xfrm>
          <a:prstGeom prst="rect">
            <a:avLst/>
          </a:prstGeom>
        </p:spPr>
      </p:pic>
      <p:sp>
        <p:nvSpPr>
          <p:cNvPr id="2" name="Google Shape;97;p20">
            <a:extLst>
              <a:ext uri="{FF2B5EF4-FFF2-40B4-BE49-F238E27FC236}">
                <a16:creationId xmlns:a16="http://schemas.microsoft.com/office/drawing/2014/main" id="{D74C1BBF-C070-0CD5-02CA-921D0159A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527" y="870517"/>
            <a:ext cx="4075890" cy="861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Gaussian distribution </a:t>
            </a:r>
            <a:r>
              <a:rPr lang="en" sz="1900" dirty="0">
                <a:solidFill>
                  <a:schemeClr val="tx1"/>
                </a:solidFill>
              </a:rPr>
              <a:t>is a distribution in which values of a random variable are distributed symmetrically.</a:t>
            </a:r>
          </a:p>
          <a:p>
            <a:pPr marL="342900"/>
            <a:r>
              <a:rPr lang="en" sz="1900" dirty="0">
                <a:solidFill>
                  <a:schemeClr val="tx1"/>
                </a:solidFill>
              </a:rPr>
              <a:t>Often referred to as a  bell-shaped curve</a:t>
            </a:r>
          </a:p>
          <a:p>
            <a:pPr marL="342900"/>
            <a:r>
              <a:rPr lang="en" sz="1900" dirty="0">
                <a:solidFill>
                  <a:schemeClr val="tx1"/>
                </a:solidFill>
              </a:rPr>
              <a:t>2/3 of observations are within 1 SD; 95% are within 2 SD</a:t>
            </a:r>
          </a:p>
          <a:p>
            <a:pPr marL="342900"/>
            <a:r>
              <a:rPr lang="en" sz="1900" dirty="0">
                <a:solidFill>
                  <a:schemeClr val="tx1"/>
                </a:solidFill>
              </a:rPr>
              <a:t>With large enough sample size, you can essentially draw distribution from mean and SD values </a:t>
            </a:r>
            <a:endParaRPr sz="19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F4879-7C22-920C-804F-79D766DA6F5F}"/>
              </a:ext>
            </a:extLst>
          </p:cNvPr>
          <p:cNvSpPr/>
          <p:nvPr/>
        </p:nvSpPr>
        <p:spPr>
          <a:xfrm>
            <a:off x="4348264" y="4280169"/>
            <a:ext cx="4114800" cy="719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DAB4C-788D-FAA4-5626-656BA9DC1F3C}"/>
              </a:ext>
            </a:extLst>
          </p:cNvPr>
          <p:cNvSpPr txBox="1"/>
          <p:nvPr/>
        </p:nvSpPr>
        <p:spPr>
          <a:xfrm>
            <a:off x="4298598" y="4241257"/>
            <a:ext cx="4259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55         60         65         70        75         80         85 </a:t>
            </a:r>
          </a:p>
        </p:txBody>
      </p:sp>
    </p:spTree>
    <p:extLst>
      <p:ext uri="{BB962C8B-B14F-4D97-AF65-F5344CB8AC3E}">
        <p14:creationId xmlns:p14="http://schemas.microsoft.com/office/powerpoint/2010/main" val="382735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Standard Normal Distribution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7;p20">
            <a:extLst>
              <a:ext uri="{FF2B5EF4-FFF2-40B4-BE49-F238E27FC236}">
                <a16:creationId xmlns:a16="http://schemas.microsoft.com/office/drawing/2014/main" id="{D74C1BBF-C070-0CD5-02CA-921D0159A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526" y="870517"/>
            <a:ext cx="8640393" cy="861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/>
                </a:solidFill>
              </a:rPr>
              <a:t>Standard normal distribution </a:t>
            </a:r>
            <a:r>
              <a:rPr lang="en" sz="1900" dirty="0">
                <a:solidFill>
                  <a:schemeClr val="tx1"/>
                </a:solidFill>
              </a:rPr>
              <a:t>is a normal distribution in which the mean is zero and SD = 1. Any normal distribution can be converted to standard through </a:t>
            </a:r>
            <a:r>
              <a:rPr lang="en" sz="1900" dirty="0">
                <a:solidFill>
                  <a:srgbClr val="FFC000"/>
                </a:solidFill>
              </a:rPr>
              <a:t>Z-score </a:t>
            </a:r>
            <a:r>
              <a:rPr lang="en" sz="1900" dirty="0">
                <a:solidFill>
                  <a:schemeClr val="tx1"/>
                </a:solidFill>
              </a:rPr>
              <a:t>conversion: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342900"/>
            <a:r>
              <a:rPr lang="en" sz="1900" dirty="0">
                <a:solidFill>
                  <a:schemeClr val="tx1"/>
                </a:solidFill>
              </a:rPr>
              <a:t>Z-score tells you how many standard deviations your observation is from the mean</a:t>
            </a:r>
          </a:p>
          <a:p>
            <a:pPr marL="0" indent="0"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1900" dirty="0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4C4B615-6B44-50C9-064A-29D8A2DC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68" y="1659155"/>
            <a:ext cx="1722842" cy="9125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C522D3-0B63-4BE9-DDBD-31D51B07E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9020" y="3411977"/>
            <a:ext cx="5791200" cy="16002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2417A1-31F6-A529-F9EC-2D89B29D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376" y="1684920"/>
            <a:ext cx="2031592" cy="9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4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229600" cy="6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U</a:t>
            </a:r>
            <a:r>
              <a:rPr lang="en-US" b="1" dirty="0">
                <a:solidFill>
                  <a:srgbClr val="FF0000"/>
                </a:solidFill>
              </a:rPr>
              <a:t>SE CASE</a:t>
            </a:r>
            <a:r>
              <a:rPr lang="en" b="1" dirty="0">
                <a:solidFill>
                  <a:srgbClr val="FF0000"/>
                </a:solidFill>
              </a:rPr>
              <a:t>: CRISPR Cas9 screening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941651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</p:txBody>
      </p:sp>
      <p:pic>
        <p:nvPicPr>
          <p:cNvPr id="3" name="Picture 2" descr="A picture containing text, table, several&#10;&#10;Description automatically generated">
            <a:extLst>
              <a:ext uri="{FF2B5EF4-FFF2-40B4-BE49-F238E27FC236}">
                <a16:creationId xmlns:a16="http://schemas.microsoft.com/office/drawing/2014/main" id="{4BF348AA-1A69-72E9-485B-88EB3C4B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6397853" cy="164592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22C8757-E275-C53E-7A56-E839B0D4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731" y="2125980"/>
            <a:ext cx="3675188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A29D91-DB15-2A62-3DBD-34311A42C35D}"/>
              </a:ext>
            </a:extLst>
          </p:cNvPr>
          <p:cNvSpPr/>
          <p:nvPr/>
        </p:nvSpPr>
        <p:spPr>
          <a:xfrm>
            <a:off x="5274731" y="2125980"/>
            <a:ext cx="124120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486C-CB5D-8A83-BC11-ACA6DD6204FD}"/>
              </a:ext>
            </a:extLst>
          </p:cNvPr>
          <p:cNvSpPr txBox="1"/>
          <p:nvPr/>
        </p:nvSpPr>
        <p:spPr>
          <a:xfrm>
            <a:off x="194081" y="2670512"/>
            <a:ext cx="4630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Identify the regulators of SARS-CoV-2 infection by comparing guide enrichment in mock versus infected cell cultures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Normalizing data with Z-scores allows visualization of clear “hits” (i.e. blue dots)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also plot screen results using adjusted p-values, RSA scores, etc.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45D4B-774D-5F7A-C972-FF151591FA8F}"/>
              </a:ext>
            </a:extLst>
          </p:cNvPr>
          <p:cNvSpPr txBox="1"/>
          <p:nvPr/>
        </p:nvSpPr>
        <p:spPr>
          <a:xfrm>
            <a:off x="5581731" y="880677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Rebendenne</a:t>
            </a:r>
            <a:r>
              <a:rPr lang="en-US" dirty="0"/>
              <a:t> et al., </a:t>
            </a:r>
            <a:r>
              <a:rPr lang="en-US" i="1" dirty="0"/>
              <a:t>Nature</a:t>
            </a:r>
            <a:r>
              <a:rPr lang="en-US" dirty="0"/>
              <a:t> Genetics 2022</a:t>
            </a:r>
          </a:p>
        </p:txBody>
      </p:sp>
    </p:spTree>
    <p:extLst>
      <p:ext uri="{BB962C8B-B14F-4D97-AF65-F5344CB8AC3E}">
        <p14:creationId xmlns:p14="http://schemas.microsoft.com/office/powerpoint/2010/main" val="60630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</a:rPr>
              <a:t>Biological Insight from Sample Population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311700" y="977376"/>
            <a:ext cx="8520600" cy="3991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 dirty="0">
                <a:solidFill>
                  <a:schemeClr val="dk1"/>
                </a:solidFill>
              </a:rPr>
              <a:t>Summarize information (Lecture 1)</a:t>
            </a:r>
          </a:p>
          <a:p>
            <a:pPr marL="419100">
              <a:buClr>
                <a:schemeClr val="dk1"/>
              </a:buClr>
              <a:buSzPts val="2400"/>
            </a:pPr>
            <a:r>
              <a:rPr lang="en" sz="2400" dirty="0">
                <a:solidFill>
                  <a:schemeClr val="dk1"/>
                </a:solidFill>
              </a:rPr>
              <a:t>Central tendency</a:t>
            </a:r>
          </a:p>
          <a:p>
            <a:pPr marL="419100">
              <a:buClr>
                <a:schemeClr val="dk1"/>
              </a:buClr>
              <a:buSzPts val="2400"/>
            </a:pPr>
            <a:r>
              <a:rPr lang="en" sz="2400" dirty="0">
                <a:solidFill>
                  <a:schemeClr val="dk1"/>
                </a:solidFill>
              </a:rPr>
              <a:t>Variation</a:t>
            </a:r>
          </a:p>
          <a:p>
            <a:pPr marL="419100">
              <a:buClr>
                <a:schemeClr val="dk1"/>
              </a:buClr>
              <a:buSzPts val="2400"/>
            </a:pPr>
            <a:r>
              <a:rPr lang="en" sz="2400" dirty="0">
                <a:solidFill>
                  <a:schemeClr val="dk1"/>
                </a:solidFill>
              </a:rPr>
              <a:t>Distributions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" sz="2400" dirty="0">
              <a:solidFill>
                <a:schemeClr val="dk1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 dirty="0">
                <a:solidFill>
                  <a:schemeClr val="dk1"/>
                </a:solidFill>
              </a:rPr>
              <a:t>Confidence (Lecture 2)</a:t>
            </a:r>
          </a:p>
          <a:p>
            <a:pPr marL="419100">
              <a:buClr>
                <a:schemeClr val="dk1"/>
              </a:buClr>
              <a:buSzPts val="2400"/>
            </a:pPr>
            <a:r>
              <a:rPr lang="en" sz="2400" dirty="0">
                <a:solidFill>
                  <a:schemeClr val="dk1"/>
                </a:solidFill>
              </a:rPr>
              <a:t>Probabilistic statements</a:t>
            </a:r>
          </a:p>
          <a:p>
            <a:pPr marL="419100">
              <a:buClr>
                <a:schemeClr val="dk1"/>
              </a:buClr>
              <a:buSzPts val="2400"/>
            </a:pPr>
            <a:r>
              <a:rPr lang="en" sz="2400" dirty="0">
                <a:solidFill>
                  <a:schemeClr val="dk1"/>
                </a:solidFill>
              </a:rPr>
              <a:t>Hypothesis </a:t>
            </a:r>
            <a:r>
              <a:rPr lang="en" sz="2400" dirty="0" err="1">
                <a:solidFill>
                  <a:schemeClr val="dk1"/>
                </a:solidFill>
              </a:rPr>
              <a:t>testings</a:t>
            </a:r>
            <a:endParaRPr lang="en" sz="2400" dirty="0">
              <a:solidFill>
                <a:schemeClr val="dk1"/>
              </a:solidFill>
            </a:endParaRPr>
          </a:p>
          <a:p>
            <a:pPr marL="419100"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</a:rPr>
              <a:t>p-values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E7D60-142D-B14A-AA03-4BD5FF59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967648"/>
            <a:ext cx="8520600" cy="34164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Obtain summaries of data and make group-wise comparisons with confidence statements (p-values, t-tests, ANOVA, etc.)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Recognize statistical models, what they are, why we need them.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Summarize observations with many attributes using PCA and clustering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import and wrangling in 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Visualize and interpret data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ggplot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 and evaluate statistical models in 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 dimensionality reduction and clustering in 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439C7-46B4-1840-6BA5-B05937A3C883}"/>
              </a:ext>
            </a:extLst>
          </p:cNvPr>
          <p:cNvSpPr txBox="1"/>
          <p:nvPr/>
        </p:nvSpPr>
        <p:spPr>
          <a:xfrm>
            <a:off x="228114" y="3775501"/>
            <a:ext cx="675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Poll: What is your level of expertise with these topics?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EC432D7-C874-A509-6B37-0088CED0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86" y="3238500"/>
            <a:ext cx="190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B508C-51BB-4CFF-23F3-70166CDF983E}"/>
              </a:ext>
            </a:extLst>
          </p:cNvPr>
          <p:cNvSpPr txBox="1"/>
          <p:nvPr/>
        </p:nvSpPr>
        <p:spPr>
          <a:xfrm>
            <a:off x="2081963" y="4650759"/>
            <a:ext cx="3278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 err="1">
                <a:solidFill>
                  <a:srgbClr val="0070C0"/>
                </a:solidFill>
                <a:effectLst/>
                <a:latin typeface="Montserrat" pitchFamily="2" charset="77"/>
              </a:rPr>
              <a:t>tinyurl.com</a:t>
            </a:r>
            <a:r>
              <a:rPr lang="en-US" b="1" i="0" u="sng" dirty="0">
                <a:solidFill>
                  <a:srgbClr val="0070C0"/>
                </a:solidFill>
                <a:effectLst/>
                <a:latin typeface="Montserrat" pitchFamily="2" charset="77"/>
              </a:rPr>
              <a:t>/254DPreAssessment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2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Syllabus</a:t>
            </a:r>
          </a:p>
        </p:txBody>
      </p:sp>
      <p:graphicFrame>
        <p:nvGraphicFramePr>
          <p:cNvPr id="6" name="Google Shape;61;p14">
            <a:extLst>
              <a:ext uri="{FF2B5EF4-FFF2-40B4-BE49-F238E27FC236}">
                <a16:creationId xmlns:a16="http://schemas.microsoft.com/office/drawing/2014/main" id="{A02E09CE-25E0-B08B-3A1B-A09AA8C64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933214"/>
              </p:ext>
            </p:extLst>
          </p:nvPr>
        </p:nvGraphicFramePr>
        <p:xfrm>
          <a:off x="1328239" y="1180358"/>
          <a:ext cx="6487522" cy="3028003"/>
        </p:xfrm>
        <a:graphic>
          <a:graphicData uri="http://schemas.openxmlformats.org/drawingml/2006/table">
            <a:tbl>
              <a:tblPr>
                <a:noFill/>
                <a:tableStyleId>{49F9C58E-FB5B-40FE-9740-AFFD01A44DA5}</a:tableStyleId>
              </a:tblPr>
              <a:tblGrid>
                <a:gridCol w="72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9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Meeting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Content</a:t>
                      </a:r>
                      <a:endParaRPr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W1-L1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Lecture: Data to insights P1 | R: Getting Oriented</a:t>
                      </a:r>
                      <a:endParaRPr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W1-L2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Lecture: Data to insights P2 | R: Importing Data &amp; Data Structures</a:t>
                      </a: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W2-L3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Lecture: Data to insights P3 | R: Data Wrangling</a:t>
                      </a:r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W2-L4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Lecture: Data visualization strategies </a:t>
                      </a:r>
                      <a:r>
                        <a:rPr lang="en-US" dirty="0"/>
                        <a:t>| R: Intro to </a:t>
                      </a:r>
                      <a:r>
                        <a:rPr lang="en-US" dirty="0" err="1"/>
                        <a:t>ggplot</a:t>
                      </a:r>
                      <a:endParaRPr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W3-L5</a:t>
                      </a:r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In-class Assignment: Data visualization of bulk RNA-seq data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W3-L6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Lecture: Intro to Statistical Models </a:t>
                      </a:r>
                      <a:r>
                        <a:rPr lang="en-US" dirty="0"/>
                        <a:t>| R: Heatmaps, ANOVA, t-tests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W4-L7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Lecture: Linear Regression </a:t>
                      </a:r>
                      <a:r>
                        <a:rPr lang="en-US" dirty="0"/>
                        <a:t>| R: Regression plotting and R2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W4-L8</a:t>
                      </a:r>
                      <a:endParaRPr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Lecture: Multivariate Statistics </a:t>
                      </a:r>
                      <a:r>
                        <a:rPr lang="en-US" dirty="0"/>
                        <a:t>| R: PCA plot and k-means clusters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W5-L9</a:t>
                      </a:r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Lecture: Intro to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scRNA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-seq analysis </a:t>
                      </a:r>
                      <a:r>
                        <a:rPr lang="en-US" dirty="0"/>
                        <a:t>| R: Seurat R package basics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W5-L10</a:t>
                      </a:r>
                      <a:endParaRPr dirty="0"/>
                    </a:p>
                  </a:txBody>
                  <a:tcPr marL="25400" marR="25400" marT="25400" marB="25400" anchor="b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In-class Assignment: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scRNA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-seq analysis &amp; visualization</a:t>
                      </a:r>
                      <a:endParaRPr lang="en-US" b="1" dirty="0"/>
                    </a:p>
                  </a:txBody>
                  <a:tcPr marL="25400" marR="25400" marT="25400" marB="254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25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Grading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98510-B05E-B842-3A5B-0C69C101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9" y="1777897"/>
            <a:ext cx="8747521" cy="9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0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Virtual Office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5BD8B-6CBD-B46A-20F0-566413C80E19}"/>
              </a:ext>
            </a:extLst>
          </p:cNvPr>
          <p:cNvSpPr txBox="1"/>
          <p:nvPr/>
        </p:nvSpPr>
        <p:spPr>
          <a:xfrm>
            <a:off x="924496" y="2993104"/>
            <a:ext cx="7220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Would you like office hours to be recorded and posted on </a:t>
            </a:r>
            <a:r>
              <a:rPr lang="en-US" sz="1600" b="1" dirty="0" err="1"/>
              <a:t>BruinLearn</a:t>
            </a:r>
            <a:r>
              <a:rPr lang="en-US" sz="1600" b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D3E1-55B2-6D0F-179C-48E51B57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9" y="1245124"/>
            <a:ext cx="7772400" cy="11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3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7339-B7FD-DA49-955D-44031D5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Analyzing data to gain insight into our world </a:t>
            </a:r>
            <a:r>
              <a:rPr lang="en-US" sz="1400" dirty="0"/>
              <a:t>(Sessions 1-3)</a:t>
            </a:r>
          </a:p>
        </p:txBody>
      </p:sp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24289366-E344-3A5D-642F-30693B05D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2799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Inferring population traits from a random sample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Statistical summaries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chemeClr val="dk1"/>
                </a:solidFill>
              </a:rPr>
              <a:t>Distributions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Hypothesis testing and p-values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dirty="0">
                <a:solidFill>
                  <a:schemeClr val="dk1"/>
                </a:solidFill>
              </a:rPr>
              <a:t>Multiple testing, p-hacking, and permutations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04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The power of being equipped with statistical tools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9AD39-317E-5A26-47C1-14A46FFA8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6768"/>
            <a:ext cx="7772400" cy="11471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7A752E-0713-86ED-9809-B9699ECF204D}"/>
              </a:ext>
            </a:extLst>
          </p:cNvPr>
          <p:cNvGrpSpPr/>
          <p:nvPr/>
        </p:nvGrpSpPr>
        <p:grpSpPr>
          <a:xfrm>
            <a:off x="5946607" y="2532380"/>
            <a:ext cx="2984500" cy="2336800"/>
            <a:chOff x="5810420" y="2532380"/>
            <a:chExt cx="2984500" cy="2336800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6ED46E10-36ED-EB7E-EC34-8E26B227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420" y="2532380"/>
              <a:ext cx="2984500" cy="2336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56622-2A0B-C8CF-C198-64E55E72DEFC}"/>
                </a:ext>
              </a:extLst>
            </p:cNvPr>
            <p:cNvSpPr/>
            <p:nvPr/>
          </p:nvSpPr>
          <p:spPr>
            <a:xfrm>
              <a:off x="7072009" y="2562022"/>
              <a:ext cx="992216" cy="41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Knockout</a:t>
              </a:r>
            </a:p>
          </p:txBody>
        </p:sp>
      </p:grp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1B9EC72-DB8B-6E63-353B-841DA97C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93" y="2258518"/>
            <a:ext cx="2548633" cy="2571750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B17D42-2B8A-C695-17E7-8E58551ABA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03"/>
          <a:stretch/>
        </p:blipFill>
        <p:spPr>
          <a:xfrm>
            <a:off x="2931497" y="2532380"/>
            <a:ext cx="2845138" cy="22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74320" y="274320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Inferential statistics: Sample to population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29B6EF-068F-1354-DBB9-F55FF2DC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6" b="6802"/>
          <a:stretch/>
        </p:blipFill>
        <p:spPr>
          <a:xfrm>
            <a:off x="274320" y="986022"/>
            <a:ext cx="5359400" cy="372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4C854-7B9E-0886-ACDD-6F65F9123647}"/>
              </a:ext>
            </a:extLst>
          </p:cNvPr>
          <p:cNvSpPr txBox="1"/>
          <p:nvPr/>
        </p:nvSpPr>
        <p:spPr>
          <a:xfrm>
            <a:off x="5428034" y="1274323"/>
            <a:ext cx="37159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In most cases, it is impossible to collect data from the entire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We therefore sample the population and then draw conclusions about actual population from small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There is uncertainty in </a:t>
            </a:r>
            <a:r>
              <a:rPr lang="en-US" sz="1900"/>
              <a:t>our conclusions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We will assume that there are no sampling errors or selection bias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7264449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23001</TotalTime>
  <Words>1250</Words>
  <Application>Microsoft Macintosh PowerPoint</Application>
  <PresentationFormat>On-screen Show (16:9)</PresentationFormat>
  <Paragraphs>181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Montserrat</vt:lpstr>
      <vt:lpstr>Simple Light</vt:lpstr>
      <vt:lpstr>Statistical Tools and Concepts for Molecular Biologists</vt:lpstr>
      <vt:lpstr>Course Objectives</vt:lpstr>
      <vt:lpstr>Learning Outcomes</vt:lpstr>
      <vt:lpstr>Syllabus</vt:lpstr>
      <vt:lpstr>Grading Breakdown</vt:lpstr>
      <vt:lpstr>Virtual Office Hours</vt:lpstr>
      <vt:lpstr>Analyzing data to gain insight into our world (Sessions 1-3)</vt:lpstr>
      <vt:lpstr>The power of being equipped with statistical tools</vt:lpstr>
      <vt:lpstr>Inferential statistics: Sample to population</vt:lpstr>
      <vt:lpstr>Descriptive Statistics: Data Summaries</vt:lpstr>
      <vt:lpstr>Types of random variables/data that we collect</vt:lpstr>
      <vt:lpstr>Measures of Central Tendency: Mean vs. Median</vt:lpstr>
      <vt:lpstr>Variability (or Variation)</vt:lpstr>
      <vt:lpstr>Interquartile range &amp; Min/Max</vt:lpstr>
      <vt:lpstr>Variance &amp; Standard Deviation</vt:lpstr>
      <vt:lpstr>USE CASE: Impact of CACHD1 gene knockout</vt:lpstr>
      <vt:lpstr>USE CASE: Impact of CACHD1 gene knockout</vt:lpstr>
      <vt:lpstr>Standard Error</vt:lpstr>
      <vt:lpstr>PITFALL: SEM vs SD</vt:lpstr>
      <vt:lpstr>PITFALL: SEM vs SD</vt:lpstr>
      <vt:lpstr>PITFALL: Never trust summary statistics alone</vt:lpstr>
      <vt:lpstr>Data distribution</vt:lpstr>
      <vt:lpstr>Data distribution</vt:lpstr>
      <vt:lpstr>Normal or Gaussian Distribution</vt:lpstr>
      <vt:lpstr>Standard Normal Distribution</vt:lpstr>
      <vt:lpstr>USE CASE: CRISPR Cas9 screening</vt:lpstr>
      <vt:lpstr>Biological Insight from Sample Population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(updated) Class structure</dc:title>
  <cp:lastModifiedBy>Wells, Michael F</cp:lastModifiedBy>
  <cp:revision>61</cp:revision>
  <dcterms:modified xsi:type="dcterms:W3CDTF">2023-02-10T18:10:21Z</dcterms:modified>
</cp:coreProperties>
</file>